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sldIdLst>
    <p:sldId id="256" r:id="rId2"/>
    <p:sldId id="257" r:id="rId3"/>
    <p:sldId id="263" r:id="rId4"/>
    <p:sldId id="258" r:id="rId5"/>
    <p:sldId id="262" r:id="rId6"/>
    <p:sldId id="265" r:id="rId7"/>
    <p:sldId id="267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51" autoAdjust="0"/>
    <p:restoredTop sz="94660"/>
  </p:normalViewPr>
  <p:slideViewPr>
    <p:cSldViewPr snapToGrid="0">
      <p:cViewPr varScale="1">
        <p:scale>
          <a:sx n="77" d="100"/>
          <a:sy n="77" d="100"/>
        </p:scale>
        <p:origin x="82" y="48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0A2EE-20AD-4B12-8867-FB9B45228C82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0A1D3D6-2BA9-46EF-934F-50023EA01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843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0A2EE-20AD-4B12-8867-FB9B45228C82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0A1D3D6-2BA9-46EF-934F-50023EA01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21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0A2EE-20AD-4B12-8867-FB9B45228C82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0A1D3D6-2BA9-46EF-934F-50023EA01D7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75026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0A2EE-20AD-4B12-8867-FB9B45228C82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0A1D3D6-2BA9-46EF-934F-50023EA01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7667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0A2EE-20AD-4B12-8867-FB9B45228C82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0A1D3D6-2BA9-46EF-934F-50023EA01D7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854509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0A2EE-20AD-4B12-8867-FB9B45228C82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0A1D3D6-2BA9-46EF-934F-50023EA01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052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0A2EE-20AD-4B12-8867-FB9B45228C82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D3D6-2BA9-46EF-934F-50023EA01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1141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0A2EE-20AD-4B12-8867-FB9B45228C82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D3D6-2BA9-46EF-934F-50023EA01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464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0A2EE-20AD-4B12-8867-FB9B45228C82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D3D6-2BA9-46EF-934F-50023EA01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201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0A2EE-20AD-4B12-8867-FB9B45228C82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0A1D3D6-2BA9-46EF-934F-50023EA01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082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0A2EE-20AD-4B12-8867-FB9B45228C82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0A1D3D6-2BA9-46EF-934F-50023EA01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3362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0A2EE-20AD-4B12-8867-FB9B45228C82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0A1D3D6-2BA9-46EF-934F-50023EA01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68298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0A2EE-20AD-4B12-8867-FB9B45228C82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D3D6-2BA9-46EF-934F-50023EA01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443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0A2EE-20AD-4B12-8867-FB9B45228C82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D3D6-2BA9-46EF-934F-50023EA01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329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0A2EE-20AD-4B12-8867-FB9B45228C82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D3D6-2BA9-46EF-934F-50023EA01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3159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0A2EE-20AD-4B12-8867-FB9B45228C82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0A1D3D6-2BA9-46EF-934F-50023EA01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814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0A2EE-20AD-4B12-8867-FB9B45228C82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0A1D3D6-2BA9-46EF-934F-50023EA01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663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  <p:sldLayoutId id="2147483772" r:id="rId15"/>
    <p:sldLayoutId id="214748377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bjmoore@ucalgary.ca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9928" y="2716887"/>
            <a:ext cx="8915399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en-CA" dirty="0" smtClean="0"/>
              <a:t>SURE Research </a:t>
            </a:r>
            <a:r>
              <a:rPr lang="en-CA" dirty="0" smtClean="0"/>
              <a:t>Day</a:t>
            </a:r>
            <a:br>
              <a:rPr lang="en-CA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b="1" dirty="0" smtClean="0"/>
              <a:t>August </a:t>
            </a:r>
            <a:r>
              <a:rPr lang="en-US" sz="4000" b="1" dirty="0" smtClean="0"/>
              <a:t>25, 2022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8:25 </a:t>
            </a:r>
            <a:r>
              <a:rPr lang="en-US" sz="4000" dirty="0" smtClean="0"/>
              <a:t>am – </a:t>
            </a:r>
            <a:r>
              <a:rPr lang="en-US" sz="4000" dirty="0" smtClean="0"/>
              <a:t>5:00 pm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HRIC Atrium and HSC Theatre 3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91163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37481"/>
            <a:ext cx="8915400" cy="5131558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Due August </a:t>
            </a:r>
            <a:r>
              <a:rPr lang="en-US" dirty="0" smtClean="0"/>
              <a:t>9</a:t>
            </a:r>
            <a:r>
              <a:rPr lang="en-US" baseline="30000" dirty="0" smtClean="0"/>
              <a:t>th</a:t>
            </a:r>
            <a:endParaRPr lang="en-US" dirty="0" smtClean="0"/>
          </a:p>
          <a:p>
            <a:r>
              <a:rPr lang="en-US" dirty="0" smtClean="0"/>
              <a:t>250 word limit</a:t>
            </a:r>
          </a:p>
          <a:p>
            <a:r>
              <a:rPr lang="en-US" dirty="0" smtClean="0"/>
              <a:t>Should include:</a:t>
            </a:r>
          </a:p>
          <a:p>
            <a:pPr lvl="1"/>
            <a:r>
              <a:rPr lang="en-US" dirty="0" smtClean="0"/>
              <a:t>Introduction</a:t>
            </a:r>
          </a:p>
          <a:p>
            <a:pPr lvl="1"/>
            <a:r>
              <a:rPr lang="en-US" dirty="0" smtClean="0"/>
              <a:t>Hypothesis/Objectives</a:t>
            </a:r>
          </a:p>
          <a:p>
            <a:pPr lvl="1"/>
            <a:r>
              <a:rPr lang="en-US" dirty="0" smtClean="0"/>
              <a:t>Methodology</a:t>
            </a:r>
          </a:p>
          <a:p>
            <a:pPr lvl="1"/>
            <a:r>
              <a:rPr lang="en-US" dirty="0" smtClean="0"/>
              <a:t>Results</a:t>
            </a:r>
          </a:p>
          <a:p>
            <a:pPr lvl="1"/>
            <a:r>
              <a:rPr lang="en-US" dirty="0" smtClean="0"/>
              <a:t>Conclusion</a:t>
            </a:r>
            <a:endParaRPr lang="en-US" dirty="0"/>
          </a:p>
          <a:p>
            <a:r>
              <a:rPr lang="en-US" dirty="0" smtClean="0"/>
              <a:t>Concise but informative</a:t>
            </a:r>
          </a:p>
        </p:txBody>
      </p:sp>
    </p:spTree>
    <p:extLst>
      <p:ext uri="{BB962C8B-B14F-4D97-AF65-F5344CB8AC3E}">
        <p14:creationId xmlns:p14="http://schemas.microsoft.com/office/powerpoint/2010/main" val="2278015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Featured Oral 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Up to 20 oral presentation slots</a:t>
            </a:r>
          </a:p>
          <a:p>
            <a:endParaRPr lang="en-US" sz="2800" dirty="0" smtClean="0"/>
          </a:p>
          <a:p>
            <a:r>
              <a:rPr lang="en-US" sz="2800" dirty="0" smtClean="0"/>
              <a:t>10 minutes for presentation, 2 minutes for questions/discussion</a:t>
            </a:r>
          </a:p>
          <a:p>
            <a:endParaRPr lang="en-US" sz="2800" dirty="0" smtClean="0"/>
          </a:p>
          <a:p>
            <a:r>
              <a:rPr lang="en-US" sz="2800" dirty="0" smtClean="0"/>
              <a:t>Warning at 9 min</a:t>
            </a:r>
          </a:p>
          <a:p>
            <a:endParaRPr lang="en-US" sz="2800" dirty="0" smtClean="0"/>
          </a:p>
          <a:p>
            <a:r>
              <a:rPr lang="en-US" sz="2800" dirty="0" smtClean="0"/>
              <a:t>Points will be deducted if you go over the allotted 10 minutes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66380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Oral </a:t>
            </a:r>
            <a:r>
              <a:rPr lang="en-US" dirty="0" smtClean="0"/>
              <a:t>Presentation </a:t>
            </a:r>
            <a:r>
              <a:rPr lang="en-US" dirty="0" smtClean="0"/>
              <a:t>Rubric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0106616"/>
              </p:ext>
            </p:extLst>
          </p:nvPr>
        </p:nvGraphicFramePr>
        <p:xfrm>
          <a:off x="933028" y="1466752"/>
          <a:ext cx="10571584" cy="36898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50621">
                  <a:extLst>
                    <a:ext uri="{9D8B030D-6E8A-4147-A177-3AD203B41FA5}">
                      <a16:colId xmlns:a16="http://schemas.microsoft.com/office/drawing/2014/main" val="447727075"/>
                    </a:ext>
                  </a:extLst>
                </a:gridCol>
                <a:gridCol w="4918330">
                  <a:extLst>
                    <a:ext uri="{9D8B030D-6E8A-4147-A177-3AD203B41FA5}">
                      <a16:colId xmlns:a16="http://schemas.microsoft.com/office/drawing/2014/main" val="493393125"/>
                    </a:ext>
                  </a:extLst>
                </a:gridCol>
                <a:gridCol w="2402633">
                  <a:extLst>
                    <a:ext uri="{9D8B030D-6E8A-4147-A177-3AD203B41FA5}">
                      <a16:colId xmlns:a16="http://schemas.microsoft.com/office/drawing/2014/main" val="1473736772"/>
                    </a:ext>
                  </a:extLst>
                </a:gridCol>
              </a:tblGrid>
              <a:tr h="3258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Category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Details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Score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2125554"/>
                  </a:ext>
                </a:extLst>
              </a:tr>
              <a:tr h="13484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Scientific content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1) Background/Rationale; 2) Hypothesis and Objectives; 3) Materials and Methods; and 4) Data analysis and Interpretation (5 points each)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/20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05272264"/>
                  </a:ext>
                </a:extLst>
              </a:tr>
              <a:tr h="13484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Organization of </a:t>
                      </a:r>
                      <a:r>
                        <a:rPr lang="en-US" sz="2000" dirty="0" smtClean="0">
                          <a:effectLst/>
                        </a:rPr>
                        <a:t>presentation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1) Organization of </a:t>
                      </a:r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presentation; </a:t>
                      </a:r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2) Presentation skills; 3) Visual appeal of slides and readability of data; and 4) Timing (5 points each)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70890" algn="l"/>
                          <a:tab pos="920750" algn="ctr"/>
                        </a:tabLst>
                      </a:pPr>
                      <a:r>
                        <a:rPr lang="en-US" sz="2000" dirty="0" smtClean="0">
                          <a:effectLst/>
                        </a:rPr>
                        <a:t>/20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17223561"/>
                  </a:ext>
                </a:extLst>
              </a:tr>
              <a:tr h="6667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Discipline knowledge and understanding of data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Ability of the student to answer questions related to his/her discipline and results 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/10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605256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8650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1318" y="269639"/>
            <a:ext cx="5709303" cy="780741"/>
          </a:xfrm>
        </p:spPr>
        <p:txBody>
          <a:bodyPr/>
          <a:lstStyle/>
          <a:p>
            <a:r>
              <a:rPr lang="en-US" dirty="0" smtClean="0"/>
              <a:t>Poster 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86511"/>
            <a:ext cx="8915400" cy="5131558"/>
          </a:xfrm>
        </p:spPr>
        <p:txBody>
          <a:bodyPr>
            <a:normAutofit/>
          </a:bodyPr>
          <a:lstStyle/>
          <a:p>
            <a:r>
              <a:rPr lang="en-US" dirty="0" smtClean="0"/>
              <a:t>Portrait format 36” x 48” (see next slide)</a:t>
            </a:r>
            <a:endParaRPr lang="en-US" dirty="0" smtClean="0"/>
          </a:p>
          <a:p>
            <a:r>
              <a:rPr lang="en-US" dirty="0" smtClean="0"/>
              <a:t>Use a large font for the title (70+) and at least 32 for the main text</a:t>
            </a:r>
          </a:p>
          <a:p>
            <a:r>
              <a:rPr lang="en-US" dirty="0" smtClean="0"/>
              <a:t>Use pictures and tables/graphs as appropriate</a:t>
            </a:r>
          </a:p>
          <a:p>
            <a:r>
              <a:rPr lang="en-US" dirty="0" smtClean="0"/>
              <a:t>Keep text short and concise. White space helps to make your poster more visually appealing</a:t>
            </a:r>
          </a:p>
          <a:p>
            <a:r>
              <a:rPr lang="en-US" dirty="0" smtClean="0"/>
              <a:t>Use clear headings for sections:</a:t>
            </a:r>
          </a:p>
          <a:p>
            <a:pPr lvl="1"/>
            <a:r>
              <a:rPr lang="en-US" dirty="0" smtClean="0"/>
              <a:t>Introduction</a:t>
            </a:r>
          </a:p>
          <a:p>
            <a:pPr lvl="1"/>
            <a:r>
              <a:rPr lang="en-US" dirty="0" smtClean="0"/>
              <a:t>Hypothesis/Aims</a:t>
            </a:r>
          </a:p>
          <a:p>
            <a:pPr lvl="1"/>
            <a:r>
              <a:rPr lang="en-US" dirty="0" smtClean="0"/>
              <a:t>Materials and Methods</a:t>
            </a:r>
          </a:p>
          <a:p>
            <a:pPr lvl="1"/>
            <a:r>
              <a:rPr lang="en-US" dirty="0" smtClean="0"/>
              <a:t>Results</a:t>
            </a:r>
          </a:p>
          <a:p>
            <a:pPr lvl="1"/>
            <a:r>
              <a:rPr lang="en-US" dirty="0" smtClean="0"/>
              <a:t>Conclusion</a:t>
            </a:r>
          </a:p>
          <a:p>
            <a:pPr lvl="1"/>
            <a:r>
              <a:rPr lang="en-US" dirty="0" smtClean="0"/>
              <a:t>References</a:t>
            </a:r>
          </a:p>
          <a:p>
            <a:pPr lvl="1"/>
            <a:r>
              <a:rPr lang="en-US" dirty="0" smtClean="0"/>
              <a:t>Acknowledgements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65688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4057649" y="600073"/>
            <a:ext cx="4271965" cy="5086352"/>
            <a:chOff x="4057649" y="600073"/>
            <a:chExt cx="4271965" cy="5086352"/>
          </a:xfrm>
        </p:grpSpPr>
        <p:sp>
          <p:nvSpPr>
            <p:cNvPr id="4" name="Rectangle 3"/>
            <p:cNvSpPr/>
            <p:nvPr/>
          </p:nvSpPr>
          <p:spPr>
            <a:xfrm>
              <a:off x="4057649" y="1085850"/>
              <a:ext cx="3357563" cy="46005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Poster 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457825" y="600073"/>
              <a:ext cx="5116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36”</a:t>
              </a:r>
              <a:endParaRPr lang="en-US" dirty="0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4057649" y="969405"/>
              <a:ext cx="3357563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7550944" y="1085850"/>
              <a:ext cx="35719" cy="4600575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 flipH="1">
              <a:off x="7686676" y="3000375"/>
              <a:ext cx="6429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48”</a:t>
              </a:r>
              <a:endParaRPr lang="en-US" dirty="0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422401" y="5957888"/>
            <a:ext cx="1026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Our poster boards are in portrait format.  So it is better to make posters as shown above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67310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Poster </a:t>
            </a:r>
            <a:r>
              <a:rPr lang="en-US" dirty="0"/>
              <a:t>P</a:t>
            </a:r>
            <a:r>
              <a:rPr lang="en-US" dirty="0" smtClean="0"/>
              <a:t>resentation Rubric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47473" y="1861451"/>
          <a:ext cx="10998078" cy="45248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25755">
                  <a:extLst>
                    <a:ext uri="{9D8B030D-6E8A-4147-A177-3AD203B41FA5}">
                      <a16:colId xmlns:a16="http://schemas.microsoft.com/office/drawing/2014/main" val="2121653302"/>
                    </a:ext>
                  </a:extLst>
                </a:gridCol>
                <a:gridCol w="4661562">
                  <a:extLst>
                    <a:ext uri="{9D8B030D-6E8A-4147-A177-3AD203B41FA5}">
                      <a16:colId xmlns:a16="http://schemas.microsoft.com/office/drawing/2014/main" val="1725829267"/>
                    </a:ext>
                  </a:extLst>
                </a:gridCol>
                <a:gridCol w="2410761">
                  <a:extLst>
                    <a:ext uri="{9D8B030D-6E8A-4147-A177-3AD203B41FA5}">
                      <a16:colId xmlns:a16="http://schemas.microsoft.com/office/drawing/2014/main" val="274606582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Category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Details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Score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79491987"/>
                  </a:ext>
                </a:extLst>
              </a:tr>
              <a:tr h="17618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Scientific content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1) Background/Rationale; 2) Hypothesis and Objectives; 3)Materials</a:t>
                      </a:r>
                      <a:r>
                        <a:rPr lang="en-CA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Methods</a:t>
                      </a:r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and 4) Data analysis and Interpretation (5 points each)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/20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65671411"/>
                  </a:ext>
                </a:extLst>
              </a:tr>
              <a:tr h="15564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Organization of poster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1) Organization of contents; 2) Visual appeal (color, figures, tables); 3) Appropriate usage of text;  3) Overall clarity of information (5 points each)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/20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289848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Presentation, discipline knowledge and understanding of data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Ability of the student to effectively present his/her poster within 3 </a:t>
                      </a:r>
                      <a:r>
                        <a:rPr lang="en-US" sz="1800" dirty="0" smtClean="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min</a:t>
                      </a:r>
                      <a:r>
                        <a:rPr lang="en-US" sz="1800" baseline="0" dirty="0" smtClean="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en-US" sz="1800" dirty="0" smtClean="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en-US" sz="1800" dirty="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and answer questions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/10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717219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9628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1646" y="687150"/>
            <a:ext cx="8915399" cy="814104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1645" y="2633857"/>
            <a:ext cx="8915399" cy="2423565"/>
          </a:xfrm>
        </p:spPr>
        <p:txBody>
          <a:bodyPr>
            <a:normAutofit fontScale="92500" lnSpcReduction="20000"/>
          </a:bodyPr>
          <a:lstStyle/>
          <a:p>
            <a:r>
              <a:rPr lang="en-US" sz="4300" dirty="0" smtClean="0"/>
              <a:t>Please </a:t>
            </a:r>
            <a:r>
              <a:rPr lang="en-US" sz="4300" dirty="0" smtClean="0"/>
              <a:t>contact </a:t>
            </a:r>
            <a:r>
              <a:rPr lang="en-US" sz="4300" dirty="0" smtClean="0"/>
              <a:t>Brenda Moore at </a:t>
            </a:r>
            <a:r>
              <a:rPr lang="en-US" sz="4300" dirty="0" smtClean="0">
                <a:hlinkClick r:id="rId2"/>
              </a:rPr>
              <a:t>bjmoore@ucalgary.ca</a:t>
            </a:r>
            <a:r>
              <a:rPr lang="en-US" sz="4300" dirty="0" smtClean="0"/>
              <a:t> if you have any questions </a:t>
            </a:r>
            <a:r>
              <a:rPr lang="en-US" sz="5800" dirty="0"/>
              <a:t/>
            </a:r>
            <a:br>
              <a:rPr lang="en-US" sz="5800" dirty="0"/>
            </a:br>
            <a:endParaRPr lang="en-US" sz="5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47304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256</TotalTime>
  <Words>377</Words>
  <Application>Microsoft Office PowerPoint</Application>
  <PresentationFormat>Widescreen</PresentationFormat>
  <Paragraphs>66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Times New Roman</vt:lpstr>
      <vt:lpstr>Wingdings 3</vt:lpstr>
      <vt:lpstr>Wisp</vt:lpstr>
      <vt:lpstr>SURE Research Day  August 25, 2022 8:25 am – 5:00 pm  HRIC Atrium and HSC Theatre 3</vt:lpstr>
      <vt:lpstr>Abstracts</vt:lpstr>
      <vt:lpstr>Featured Oral Presentations</vt:lpstr>
      <vt:lpstr>Oral Presentation Rubric </vt:lpstr>
      <vt:lpstr>Poster Presentations</vt:lpstr>
      <vt:lpstr>PowerPoint Presentation</vt:lpstr>
      <vt:lpstr>Poster Presentation Rubric</vt:lpstr>
      <vt:lpstr>Questions?</vt:lpstr>
    </vt:vector>
  </TitlesOfParts>
  <Company>University of Calgary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UCVM SURE Research Day August 18th 2017</dc:title>
  <dc:creator>Niamh Caffrey</dc:creator>
  <cp:lastModifiedBy>Brenda Moore</cp:lastModifiedBy>
  <cp:revision>34</cp:revision>
  <dcterms:created xsi:type="dcterms:W3CDTF">2017-07-24T14:27:49Z</dcterms:created>
  <dcterms:modified xsi:type="dcterms:W3CDTF">2022-08-05T21:03:59Z</dcterms:modified>
</cp:coreProperties>
</file>